
<file path=[Content_Types].xml><?xml version="1.0" encoding="utf-8"?>
<Types xmlns="http://schemas.openxmlformats.org/package/2006/content-types">
  <Default Extension="xml" ContentType="application/xml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2" r:id="rId5"/>
    <p:sldId id="263" r:id="rId6"/>
    <p:sldId id="265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34495D"/>
    <a:srgbClr val="005625"/>
    <a:srgbClr val="08632F"/>
    <a:srgbClr val="006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086" autoAdjust="0"/>
  </p:normalViewPr>
  <p:slideViewPr>
    <p:cSldViewPr snapToGrid="0" snapToObjects="1">
      <p:cViewPr>
        <p:scale>
          <a:sx n="100" d="100"/>
          <a:sy n="100" d="100"/>
        </p:scale>
        <p:origin x="-888" y="-8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14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66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8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56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4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5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3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04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64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9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34495D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/>
              <a:pPr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9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393" r="6372"/>
          <a:stretch/>
        </p:blipFill>
        <p:spPr>
          <a:xfrm>
            <a:off x="0" y="-37680"/>
            <a:ext cx="9144000" cy="6907112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67142" y="1401207"/>
            <a:ext cx="8427136" cy="1253093"/>
          </a:xfrm>
          <a:solidFill>
            <a:schemeClr val="tx1">
              <a:alpha val="47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Nitrogen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and phosphorous from human activities are polluting the Chesapeake Bay. 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High levels of these nutrients in runoff, wastewater, and polluted air fuel dangerous algal blooms.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b="1" dirty="0" smtClean="0">
                <a:solidFill>
                  <a:srgbClr val="FFFFFF"/>
                </a:solidFill>
                <a:latin typeface="Candara"/>
                <a:cs typeface="Candara"/>
              </a:rPr>
              <a:t>The Problem</a:t>
            </a:r>
            <a:endParaRPr lang="en-US" sz="50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1196600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3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0580" t="47123" r="32337" b="26421"/>
          <a:stretch/>
        </p:blipFill>
        <p:spPr bwMode="auto">
          <a:xfrm>
            <a:off x="486420" y="3337623"/>
            <a:ext cx="1782138" cy="133560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206490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3772820" y="1412126"/>
            <a:ext cx="5021457" cy="158507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Plant </a:t>
            </a:r>
            <a:r>
              <a:rPr lang="en-US" sz="2200" b="1" dirty="0" err="1" smtClean="0">
                <a:solidFill>
                  <a:srgbClr val="FFFFFF"/>
                </a:solidFill>
                <a:latin typeface="Candara"/>
                <a:cs typeface="Candara"/>
              </a:rPr>
              <a:t>Dieoff</a:t>
            </a:r>
            <a:endParaRPr lang="en-US" sz="2200" b="1" dirty="0">
              <a:solidFill>
                <a:srgbClr val="FFFFFF"/>
              </a:solidFill>
              <a:latin typeface="Candara"/>
              <a:cs typeface="Candara"/>
            </a:endParaRPr>
          </a:p>
          <a:p>
            <a:pPr algn="l">
              <a:spcBef>
                <a:spcPts val="600"/>
              </a:spcBef>
              <a:spcAft>
                <a:spcPts val="1200"/>
              </a:spcAft>
            </a:pPr>
            <a:r>
              <a:rPr lang="en-US" sz="2200" dirty="0" smtClean="0">
                <a:solidFill>
                  <a:srgbClr val="FFFFFF"/>
                </a:solidFill>
                <a:latin typeface="Candara"/>
                <a:cs typeface="Candara"/>
              </a:rPr>
              <a:t>Algal blooms can block sunlight from aquatic grasses that provide oxygen, food, and shelter for aquatic animals.</a:t>
            </a:r>
            <a:endParaRPr lang="en-US" sz="2200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613738" y="1741296"/>
            <a:ext cx="949851" cy="926735"/>
            <a:chOff x="2576614" y="1629727"/>
            <a:chExt cx="949851" cy="926735"/>
          </a:xfrm>
        </p:grpSpPr>
        <p:sp>
          <p:nvSpPr>
            <p:cNvPr id="8" name="Oval 7"/>
            <p:cNvSpPr/>
            <p:nvPr/>
          </p:nvSpPr>
          <p:spPr>
            <a:xfrm>
              <a:off x="2576614" y="162972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3" name="Subtitle 2"/>
            <p:cNvSpPr txBox="1">
              <a:spLocks/>
            </p:cNvSpPr>
            <p:nvPr/>
          </p:nvSpPr>
          <p:spPr>
            <a:xfrm>
              <a:off x="2689483" y="162972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 smtClean="0">
                  <a:solidFill>
                    <a:schemeClr val="bg1"/>
                  </a:solidFill>
                  <a:latin typeface="Avenir Book"/>
                  <a:cs typeface="Avenir Book"/>
                </a:rPr>
                <a:t>1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613738" y="3542058"/>
            <a:ext cx="949851" cy="926735"/>
            <a:chOff x="2616144" y="2886036"/>
            <a:chExt cx="949851" cy="926735"/>
          </a:xfrm>
        </p:grpSpPr>
        <p:sp>
          <p:nvSpPr>
            <p:cNvPr id="14" name="Oval 13"/>
            <p:cNvSpPr/>
            <p:nvPr/>
          </p:nvSpPr>
          <p:spPr>
            <a:xfrm>
              <a:off x="2616144" y="2886036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5" name="Subtitle 2"/>
            <p:cNvSpPr txBox="1">
              <a:spLocks/>
            </p:cNvSpPr>
            <p:nvPr/>
          </p:nvSpPr>
          <p:spPr>
            <a:xfrm>
              <a:off x="2729013" y="2886036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2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613738" y="5368989"/>
            <a:ext cx="949851" cy="926735"/>
            <a:chOff x="2643472" y="4146787"/>
            <a:chExt cx="949851" cy="926735"/>
          </a:xfrm>
        </p:grpSpPr>
        <p:sp>
          <p:nvSpPr>
            <p:cNvPr id="16" name="Oval 15"/>
            <p:cNvSpPr/>
            <p:nvPr/>
          </p:nvSpPr>
          <p:spPr>
            <a:xfrm>
              <a:off x="2643472" y="414678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7" name="Subtitle 2"/>
            <p:cNvSpPr txBox="1">
              <a:spLocks/>
            </p:cNvSpPr>
            <p:nvPr/>
          </p:nvSpPr>
          <p:spPr>
            <a:xfrm>
              <a:off x="2756341" y="414678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3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cxnSp>
        <p:nvCxnSpPr>
          <p:cNvPr id="18" name="Straight Connector 17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000" b="1" dirty="0" smtClean="0">
                <a:solidFill>
                  <a:srgbClr val="FFFFFF"/>
                </a:solidFill>
                <a:latin typeface="Candara"/>
                <a:cs typeface="Candara"/>
              </a:rPr>
              <a:t>Consequences</a:t>
            </a:r>
            <a:endParaRPr lang="en-US" sz="50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3772820" y="3191112"/>
            <a:ext cx="5021458" cy="1628627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600"/>
              </a:spcBef>
            </a:pP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Fish Kills</a:t>
            </a:r>
          </a:p>
          <a:p>
            <a:pPr algn="l">
              <a:spcBef>
                <a:spcPts val="600"/>
              </a:spcBef>
              <a:spcAft>
                <a:spcPts val="1200"/>
              </a:spcAft>
            </a:pPr>
            <a:r>
              <a:rPr lang="en-US" sz="2200" dirty="0" smtClean="0">
                <a:solidFill>
                  <a:srgbClr val="FFFFFF"/>
                </a:solidFill>
                <a:latin typeface="Candara"/>
                <a:cs typeface="Candara"/>
              </a:rPr>
              <a:t>Algal decay eats up oxygen in the water. Without oxygen, fish, crabs, and oysters die, creating “dead zones” in the Bay.</a:t>
            </a:r>
            <a:endParaRPr lang="en-US" sz="2200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3714222" y="4940962"/>
            <a:ext cx="4870824" cy="13435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endParaRPr lang="en-US" sz="2200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19" y="1536362"/>
            <a:ext cx="1782138" cy="1336603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24" name="Subtitle 2"/>
          <p:cNvSpPr txBox="1">
            <a:spLocks/>
          </p:cNvSpPr>
          <p:nvPr/>
        </p:nvSpPr>
        <p:spPr>
          <a:xfrm>
            <a:off x="3925220" y="4849966"/>
            <a:ext cx="5021458" cy="1665134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endParaRPr lang="en-US" sz="2200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6" name="Subtitle 2"/>
          <p:cNvSpPr txBox="1">
            <a:spLocks/>
          </p:cNvSpPr>
          <p:nvPr/>
        </p:nvSpPr>
        <p:spPr>
          <a:xfrm>
            <a:off x="3772820" y="5022612"/>
            <a:ext cx="5371180" cy="161948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Contamination</a:t>
            </a:r>
          </a:p>
          <a:p>
            <a:pPr algn="l">
              <a:spcBef>
                <a:spcPts val="600"/>
              </a:spcBef>
              <a:spcAft>
                <a:spcPts val="1200"/>
              </a:spcAft>
            </a:pPr>
            <a:r>
              <a:rPr lang="en-US" sz="2200" dirty="0" smtClean="0">
                <a:solidFill>
                  <a:srgbClr val="FFFFFF"/>
                </a:solidFill>
                <a:latin typeface="Candara"/>
                <a:cs typeface="Candara"/>
              </a:rPr>
              <a:t>Algal blooms can produce toxins and bacteria that can sicken people through tainted water, fish, and shellfish.</a:t>
            </a:r>
            <a:endParaRPr lang="en-US" sz="2200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pic>
        <p:nvPicPr>
          <p:cNvPr id="2" name="Picture 1" descr="1098138980_685adafabe_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20" y="5159218"/>
            <a:ext cx="1791660" cy="134627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0613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</a:pPr>
            <a:r>
              <a:rPr lang="en-US" sz="4800" b="1" dirty="0">
                <a:solidFill>
                  <a:schemeClr val="bg1"/>
                </a:solidFill>
                <a:latin typeface="Candara"/>
                <a:cs typeface="Candara"/>
              </a:rPr>
              <a:t>Use Less Fertilizer</a:t>
            </a: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 smtClean="0">
                <a:solidFill>
                  <a:schemeClr val="bg1"/>
                </a:solidFill>
                <a:latin typeface="Avenir Book"/>
                <a:cs typeface="Avenir Book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212771" y="2520454"/>
            <a:ext cx="4255365" cy="247760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en-US" sz="2400" b="1" dirty="0" smtClean="0">
                <a:solidFill>
                  <a:schemeClr val="bg1"/>
                </a:solidFill>
                <a:latin typeface="Candara"/>
                <a:cs typeface="Candara"/>
              </a:rPr>
              <a:t>Fertilizer from lawns can wash into waterways and feed algal blooms.  </a:t>
            </a:r>
          </a:p>
          <a:p>
            <a:pPr>
              <a:spcAft>
                <a:spcPts val="300"/>
              </a:spcAft>
            </a:pPr>
            <a:endParaRPr lang="en-US" sz="1200" b="1" dirty="0" smtClean="0">
              <a:solidFill>
                <a:schemeClr val="bg1"/>
              </a:solidFill>
              <a:latin typeface="Candara"/>
              <a:cs typeface="Candara"/>
            </a:endParaRPr>
          </a:p>
          <a:p>
            <a:pPr>
              <a:spcAft>
                <a:spcPts val="300"/>
              </a:spcAft>
            </a:pPr>
            <a:r>
              <a:rPr lang="en-US" sz="2200" dirty="0" smtClean="0">
                <a:solidFill>
                  <a:schemeClr val="bg1"/>
                </a:solidFill>
                <a:latin typeface="Candara"/>
                <a:cs typeface="Candara"/>
              </a:rPr>
              <a:t>You can help by reducing or eliminating fertilizer use on your lawn and garden.</a:t>
            </a:r>
            <a:endParaRPr lang="en-US" sz="2200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2447711236_a49ee87635_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67731" y="2520454"/>
            <a:ext cx="2757859" cy="367714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5013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Oval 9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2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2559981" y="1172637"/>
            <a:ext cx="6404887" cy="99627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4800" b="1" dirty="0">
                <a:solidFill>
                  <a:schemeClr val="bg1"/>
                </a:solidFill>
                <a:latin typeface="Candara"/>
                <a:cs typeface="Candara"/>
              </a:rPr>
              <a:t>Eat Less Meat</a:t>
            </a: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8" name="Picture 3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8502" r="6966"/>
          <a:stretch/>
        </p:blipFill>
        <p:spPr bwMode="auto">
          <a:xfrm>
            <a:off x="508000" y="2741748"/>
            <a:ext cx="3035299" cy="363873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12" name="Rectangle 11"/>
          <p:cNvSpPr/>
          <p:nvPr/>
        </p:nvSpPr>
        <p:spPr>
          <a:xfrm>
            <a:off x="3908071" y="2570835"/>
            <a:ext cx="4955197" cy="390876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en-US" sz="2400" b="1" dirty="0" smtClean="0">
                <a:solidFill>
                  <a:schemeClr val="bg1"/>
                </a:solidFill>
                <a:latin typeface="Candara"/>
                <a:cs typeface="Candara"/>
              </a:rPr>
              <a:t>Animal waste from poultry, hogs, and other livestock washes into waterways and is a major source </a:t>
            </a:r>
            <a:br>
              <a:rPr lang="en-US" sz="2400" b="1" dirty="0" smtClean="0">
                <a:solidFill>
                  <a:schemeClr val="bg1"/>
                </a:solidFill>
                <a:latin typeface="Candara"/>
                <a:cs typeface="Candara"/>
              </a:rPr>
            </a:br>
            <a:r>
              <a:rPr lang="en-US" sz="2400" b="1" dirty="0" smtClean="0">
                <a:solidFill>
                  <a:schemeClr val="bg1"/>
                </a:solidFill>
                <a:latin typeface="Candara"/>
                <a:cs typeface="Candara"/>
              </a:rPr>
              <a:t>of nutrient pollution. </a:t>
            </a:r>
          </a:p>
          <a:p>
            <a:pPr>
              <a:spcAft>
                <a:spcPts val="300"/>
              </a:spcAft>
            </a:pPr>
            <a:endParaRPr lang="en-US" sz="1200" dirty="0" smtClean="0">
              <a:solidFill>
                <a:schemeClr val="bg1"/>
              </a:solidFill>
              <a:latin typeface="Candara"/>
              <a:cs typeface="Candara"/>
            </a:endParaRPr>
          </a:p>
          <a:p>
            <a:pPr>
              <a:spcAft>
                <a:spcPts val="300"/>
              </a:spcAft>
            </a:pPr>
            <a:r>
              <a:rPr lang="en-US" sz="2200" dirty="0" smtClean="0">
                <a:solidFill>
                  <a:schemeClr val="bg1"/>
                </a:solidFill>
                <a:latin typeface="Candara"/>
                <a:cs typeface="Candara"/>
              </a:rPr>
              <a:t>Your food choices matter! You can reduce pollution by:</a:t>
            </a:r>
          </a:p>
          <a:p>
            <a:pPr>
              <a:spcAft>
                <a:spcPts val="300"/>
              </a:spcAft>
            </a:pPr>
            <a:endParaRPr lang="en-US" sz="1000" dirty="0" smtClean="0">
              <a:solidFill>
                <a:schemeClr val="bg1"/>
              </a:solidFill>
              <a:latin typeface="Candara"/>
              <a:cs typeface="Candara"/>
            </a:endParaRP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200" dirty="0" smtClean="0">
                <a:solidFill>
                  <a:schemeClr val="bg1"/>
                </a:solidFill>
                <a:latin typeface="Candara"/>
                <a:cs typeface="Candara"/>
              </a:rPr>
              <a:t>Eating less meat and dairy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200" dirty="0" smtClean="0">
                <a:solidFill>
                  <a:schemeClr val="bg1"/>
                </a:solidFill>
                <a:latin typeface="Candara"/>
                <a:cs typeface="Candara"/>
              </a:rPr>
              <a:t>Buying from local, sustainable farms</a:t>
            </a:r>
          </a:p>
          <a:p>
            <a:pPr marL="342900" indent="-342900">
              <a:spcAft>
                <a:spcPts val="600"/>
              </a:spcAft>
              <a:buFont typeface="Arial"/>
              <a:buChar char="•"/>
            </a:pPr>
            <a:r>
              <a:rPr lang="en-US" sz="2200" dirty="0" smtClean="0">
                <a:solidFill>
                  <a:schemeClr val="bg1"/>
                </a:solidFill>
                <a:latin typeface="Candara"/>
                <a:cs typeface="Candara"/>
              </a:rPr>
              <a:t>Encouraging others to do the same!</a:t>
            </a:r>
          </a:p>
        </p:txBody>
      </p:sp>
    </p:spTree>
    <p:extLst>
      <p:ext uri="{BB962C8B-B14F-4D97-AF65-F5344CB8AC3E}">
        <p14:creationId xmlns:p14="http://schemas.microsoft.com/office/powerpoint/2010/main" val="4100827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5195448" y="2645221"/>
            <a:ext cx="3598830" cy="243143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300"/>
              </a:spcAft>
            </a:pP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Pet waste contributes to nutrient pollution.</a:t>
            </a:r>
          </a:p>
          <a:p>
            <a:pPr>
              <a:spcAft>
                <a:spcPts val="300"/>
              </a:spcAft>
            </a:pPr>
            <a:endParaRPr lang="en-US" sz="1100" dirty="0">
              <a:solidFill>
                <a:schemeClr val="bg1"/>
              </a:solidFill>
              <a:latin typeface="Candara"/>
              <a:cs typeface="Candara"/>
            </a:endParaRPr>
          </a:p>
          <a:p>
            <a:r>
              <a:rPr lang="en-US" sz="2200" dirty="0">
                <a:solidFill>
                  <a:srgbClr val="FFFFFF"/>
                </a:solidFill>
                <a:latin typeface="Candara"/>
                <a:cs typeface="Candara"/>
              </a:rPr>
              <a:t>Clean up after your pet to prevent nutrients in its waste from washing into waterways</a:t>
            </a:r>
            <a:r>
              <a:rPr lang="en-US" sz="2200" dirty="0" smtClean="0">
                <a:solidFill>
                  <a:srgbClr val="FFFFFF"/>
                </a:solidFill>
                <a:latin typeface="Candara"/>
                <a:cs typeface="Candara"/>
              </a:rPr>
              <a:t>.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4800" b="1" dirty="0" smtClean="0">
                <a:solidFill>
                  <a:schemeClr val="bg1"/>
                </a:solidFill>
                <a:latin typeface="Candara"/>
                <a:cs typeface="Candara"/>
              </a:rPr>
              <a:t>Clean Up After Pets</a:t>
            </a:r>
            <a:endParaRPr lang="en-US" sz="4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22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3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8210" y="2645221"/>
            <a:ext cx="4267534" cy="3200651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836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3" name="Shape 147"/>
          <p:cNvSpPr txBox="1">
            <a:spLocks noGrp="1"/>
          </p:cNvSpPr>
          <p:nvPr>
            <p:ph type="subTitle" idx="1"/>
          </p:nvPr>
        </p:nvSpPr>
        <p:spPr>
          <a:xfrm>
            <a:off x="384076" y="1401207"/>
            <a:ext cx="8410202" cy="5101193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20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Photos used </a:t>
            </a:r>
            <a:r>
              <a:rPr lang="en-US" sz="20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under </a:t>
            </a:r>
            <a:r>
              <a:rPr lang="en-US" sz="20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Creative Commons licenses: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https://creativecommons.org/licenses/by-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 smtClean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“Algae on Creek” by Chesapeake Bay Program 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/licenses/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by/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2.0/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“Menhaden Fish Kill”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by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eutrophication&amp;hypoxia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“An Oyster” by Mark Skipper 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sz="1800" b="1" dirty="0" smtClean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“Lawn” by Kevin Dooley 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sz="1800" b="1" dirty="0" smtClean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“Farmer’s Market” by Robert Couse-Baker 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/licenses/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by-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nd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2.0/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“Underwater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Seagrasses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”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by 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University of Maryland Center for Environmental Science via 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“Work Faster Boss! I Want to Go for a Walk” by Miss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Chein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sz="1800" b="1" dirty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endParaRPr lang="en-US" sz="1800" b="1" dirty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  <p:cxnSp>
        <p:nvCxnSpPr>
          <p:cNvPr id="25" name="Shape 148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149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Credits</a:t>
            </a:r>
          </a:p>
        </p:txBody>
      </p:sp>
    </p:spTree>
    <p:extLst>
      <p:ext uri="{BB962C8B-B14F-4D97-AF65-F5344CB8AC3E}">
        <p14:creationId xmlns:p14="http://schemas.microsoft.com/office/powerpoint/2010/main" val="27066024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21227</TotalTime>
  <Words>359</Words>
  <Application>Microsoft Macintosh PowerPoint</Application>
  <PresentationFormat>On-screen Show (4:3)</PresentationFormat>
  <Paragraphs>46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Habitat Loss</dc:title>
  <dc:creator>Leila Hadj-Chikh</dc:creator>
  <cp:lastModifiedBy>Leila Hadj-Chikh</cp:lastModifiedBy>
  <cp:revision>119</cp:revision>
  <dcterms:created xsi:type="dcterms:W3CDTF">2014-08-26T01:16:15Z</dcterms:created>
  <dcterms:modified xsi:type="dcterms:W3CDTF">2015-11-30T01:00:59Z</dcterms:modified>
</cp:coreProperties>
</file>